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0" r:id="rId13"/>
    <p:sldId id="271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DF2"/>
    <a:srgbClr val="B43666"/>
    <a:srgbClr val="564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1" autoAdjust="0"/>
    <p:restoredTop sz="94660"/>
  </p:normalViewPr>
  <p:slideViewPr>
    <p:cSldViewPr>
      <p:cViewPr varScale="1">
        <p:scale>
          <a:sx n="99" d="100"/>
          <a:sy n="99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A5CA-B7DE-4C45-9628-2D02E3E60073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E066E2D-79A6-4E37-85B6-9E3ABB57C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978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556BA-996A-4932-B01C-B47D3A7188FD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70CCF-D000-403D-BD5C-AE964E69C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151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6AA6-90FE-4770-95E7-05FE7C840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0931-945B-43D5-8A2C-FB6D7B9D163F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195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5E0A5-0A22-4BAD-99B1-009503A7C1D0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CFD24-D166-4189-9ECF-FE441BEAC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68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00357-9BBC-4DFF-9957-13D224D44AAC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43FE511-1BC4-454D-AD12-9F732221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0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F714-46A5-41CC-BD50-6F186F7B8E59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DCC1-4AFD-4581-8BFA-22D8F26FB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54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EC512-2229-4348-BBC7-C82487E38A0F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B1433FC-F77C-4C5E-BF14-FDF9D4524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338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F0856-C57A-411E-BDEF-B0E2BC171276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D57CE-4E10-4D8D-9EF7-56E6BB091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653229"/>
      </p:ext>
    </p:extLst>
  </p:cSld>
  <p:clrMapOvr>
    <a:masterClrMapping/>
  </p:clrMapOvr>
  <p:transition spd="slow" advClick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0D520-BA6E-46A9-B6D4-0ADC8B90A1F2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E8365A-C7C4-48F4-84AA-9232E8A25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04706"/>
      </p:ext>
    </p:extLst>
  </p:cSld>
  <p:clrMapOvr>
    <a:masterClrMapping/>
  </p:clrMapOvr>
  <p:transition spd="slow" advClick="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748256-AD84-4644-AB7C-268D6EAB7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C99F0-AD7F-40B7-AE09-576F106663A8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02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E356-3124-484F-839B-DE26C8DD1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3626A-50DB-440F-995D-B4FA659FE70E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30421"/>
      </p:ext>
    </p:extLst>
  </p:cSld>
  <p:clrMapOvr>
    <a:masterClrMapping/>
  </p:clrMapOvr>
  <p:transition spd="slow" advClick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02D84E4-A119-4E30-9C6D-8AE26A05B7F9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4D7C91-E275-4BFF-AE36-8AE825653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 spd="slow" advClick="0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rezentacii.co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50" y="4214813"/>
            <a:ext cx="5057775" cy="1357312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Подготовила </a:t>
            </a:r>
            <a:r>
              <a:rPr lang="ru-RU" dirty="0" err="1" smtClean="0"/>
              <a:t>Маркевич</a:t>
            </a:r>
            <a:r>
              <a:rPr lang="ru-RU" dirty="0" smtClean="0"/>
              <a:t> О.К.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Библиотекарь КОШ №1 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  <p:sp>
        <p:nvSpPr>
          <p:cNvPr id="13315" name="Заголовок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99060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РЕКОМЕНДАЦИИ РОДИТЕЛЯМ</a:t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smtClean="0"/>
              <a:t>ПО </a:t>
            </a:r>
            <a:r>
              <a:rPr lang="ru-RU" sz="2800" b="1" smtClean="0"/>
              <a:t>РУКОВОДСТВУ </a:t>
            </a:r>
            <a:r>
              <a:rPr lang="ru-RU" sz="2800" b="1" smtClean="0"/>
              <a:t>ЧТЕНИЯ </a:t>
            </a:r>
            <a:r>
              <a:rPr lang="ru-RU" sz="2800" b="1" smtClean="0"/>
              <a:t>ДЕТЕЙ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96280" y="5786438"/>
            <a:ext cx="11657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Pct val="85000"/>
              <a:defRPr/>
            </a:pPr>
            <a:r>
              <a:rPr lang="ru-RU" sz="1600" b="1" cap="all" spc="250" dirty="0" smtClean="0">
                <a:solidFill>
                  <a:srgbClr val="646B86"/>
                </a:solidFill>
                <a:latin typeface="Georgia"/>
              </a:rPr>
              <a:t>2021 г.</a:t>
            </a:r>
            <a:endParaRPr lang="ru-RU" sz="1600" b="1" cap="all" spc="250" dirty="0">
              <a:solidFill>
                <a:srgbClr val="646B86"/>
              </a:solidFill>
              <a:latin typeface="Georgi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285750" y="428625"/>
            <a:ext cx="8358188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i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i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Подпишитесь на журналы для ребенка (на его имя!) с учетом его интересов и увлечений. </a:t>
            </a: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Пусть ребенок вместе с вами выберет нужный журнал или газету из каталога "Роспечать". </a:t>
            </a: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Выбранные самостоятельно периодические издания он будет читать охотнее.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85750" y="357188"/>
            <a:ext cx="8643938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1400" i="1" dirty="0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Читая книги, нужные сегодня, не следует забывать и о прошлом опыте чтения: домашняя библиотека тем и хороша, что в любую минуту можно взять книгу с полки и перечитать ее целиком или в отрывках, вспомнить, как она появилась в вашей библиотеке.</a:t>
            </a: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Именно про собирателей домашних библиотек Виктор Шкловский говорил: "</a:t>
            </a:r>
            <a:r>
              <a:rPr lang="ru-RU" sz="2400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 только вы собирали книги, но и они собирали вас".</a:t>
            </a:r>
            <a:endParaRPr lang="ru-RU" sz="2400" i="1" dirty="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3" y="-11410"/>
            <a:ext cx="9144000" cy="6309320"/>
          </a:xfrm>
          <a:prstGeom prst="rect">
            <a:avLst/>
          </a:prstGeom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57188" y="2357438"/>
            <a:ext cx="7527180" cy="1628775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Жить интереснее, читая?</a:t>
            </a:r>
            <a:r>
              <a:rPr lang="ru-RU" sz="3600" b="1" dirty="0" smtClean="0">
                <a:solidFill>
                  <a:srgbClr val="5646CE"/>
                </a:solidFill>
              </a:rPr>
              <a:t/>
            </a:r>
            <a:br>
              <a:rPr lang="ru-RU" sz="3600" b="1" dirty="0" smtClean="0">
                <a:solidFill>
                  <a:srgbClr val="5646CE"/>
                </a:solidFill>
              </a:rPr>
            </a:br>
            <a:r>
              <a:rPr lang="ru-RU" sz="3600" b="1" dirty="0" smtClean="0">
                <a:solidFill>
                  <a:srgbClr val="5646CE"/>
                </a:solidFill>
              </a:rPr>
              <a:t/>
            </a:r>
            <a:br>
              <a:rPr lang="ru-RU" sz="3600" b="1" dirty="0" smtClean="0">
                <a:solidFill>
                  <a:srgbClr val="5646CE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24579" name="Рисунок 3" descr="Картинка 21 из 205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143250"/>
            <a:ext cx="3571875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57188" y="1785938"/>
            <a:ext cx="8534400" cy="758825"/>
          </a:xfrm>
        </p:spPr>
        <p:txBody>
          <a:bodyPr/>
          <a:lstStyle/>
          <a:p>
            <a:r>
              <a:rPr lang="ru-RU" sz="3600" b="1" smtClean="0">
                <a:solidFill>
                  <a:srgbClr val="00B050"/>
                </a:solidFill>
              </a:rPr>
              <a:t>Читать интереснее, чем жить? </a:t>
            </a:r>
            <a:endParaRPr lang="ru-RU" sz="3600" smtClean="0">
              <a:solidFill>
                <a:srgbClr val="00B050"/>
              </a:solidFill>
            </a:endParaRP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2286000" y="3105150"/>
            <a:ext cx="4572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400"/>
              <a:t/>
            </a:r>
            <a:br>
              <a:rPr lang="ru-RU" sz="1400"/>
            </a:br>
            <a:endParaRPr lang="ru-RU"/>
          </a:p>
        </p:txBody>
      </p:sp>
      <p:pic>
        <p:nvPicPr>
          <p:cNvPr id="25604" name="Рисунок 3" descr="Картинка 59 из 206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071813"/>
            <a:ext cx="3929062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Рамка 4"/>
          <p:cNvSpPr/>
          <p:nvPr/>
        </p:nvSpPr>
        <p:spPr>
          <a:xfrm>
            <a:off x="3714750" y="0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Prezentacii.com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85875" y="285750"/>
            <a:ext cx="6400800" cy="2181225"/>
          </a:xfrm>
        </p:spPr>
        <p:txBody>
          <a:bodyPr/>
          <a:lstStyle/>
          <a:p>
            <a:pPr>
              <a:defRPr/>
            </a:pPr>
            <a:r>
              <a:rPr lang="ru-RU" sz="4000" dirty="0" smtClean="0">
                <a:solidFill>
                  <a:srgbClr val="FF0000"/>
                </a:solidFill>
              </a:rPr>
              <a:t>Жить интереснее, читая!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6627" name="Рисунок 5" descr="Картинка 3 из 206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786063"/>
            <a:ext cx="39290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2" y="0"/>
            <a:ext cx="9144000" cy="6858000"/>
          </a:xfrm>
          <a:prstGeom prst="rect">
            <a:avLst/>
          </a:prstGeom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323528" y="211932"/>
            <a:ext cx="842493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Рассказывайте детям о ценности чтения.</a:t>
            </a:r>
          </a:p>
          <a:p>
            <a:pPr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Показывайте связь чтения с их успехами в учебе и в других делах.</a:t>
            </a:r>
          </a:p>
          <a:p>
            <a:pPr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Приводите примеры положительного влияния книги на вашу собственную жизнь или жизнь других людей. </a:t>
            </a:r>
          </a:p>
          <a:p>
            <a:pPr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Поощряйте дружбу с детьми и взрослыми, которые любят читать.</a:t>
            </a:r>
            <a:endParaRPr lang="ru-RU" sz="2400" dirty="0"/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036496" cy="6669360"/>
          </a:xfrm>
          <a:prstGeom prst="rect">
            <a:avLst/>
          </a:prstGeom>
        </p:spPr>
      </p:pic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500063" y="500063"/>
            <a:ext cx="7643812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Развивайте воображение вашего ребенка на материале книги.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Побуждайте его -</a:t>
            </a:r>
          </a:p>
          <a:p>
            <a:pPr algn="just">
              <a:buFontTx/>
              <a:buBlip>
                <a:blip r:embed="rId4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угадывать развитие событий, освещенных в книге;</a:t>
            </a:r>
          </a:p>
          <a:p>
            <a:pPr algn="just"/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4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представлять мысленно героев;</a:t>
            </a:r>
          </a:p>
          <a:p>
            <a:pPr algn="just">
              <a:buFontTx/>
              <a:buBlip>
                <a:blip r:embed="rId4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4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продолжать написанное;</a:t>
            </a:r>
          </a:p>
          <a:p>
            <a:pPr algn="just">
              <a:buFontTx/>
              <a:buBlip>
                <a:blip r:embed="rId4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4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прогнозировать;</a:t>
            </a:r>
          </a:p>
          <a:p>
            <a:pPr algn="just">
              <a:buFontTx/>
              <a:buBlip>
                <a:blip r:embed="rId4"/>
              </a:buBlip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Blip>
                <a:blip r:embed="rId4"/>
              </a:buBlip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вдумываться в многозначность слова.</a:t>
            </a:r>
            <a:endParaRPr lang="ru-RU" sz="2400" dirty="0"/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28625" y="428625"/>
            <a:ext cx="83581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i="1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Если ваш ребенок читает в свободное от школьных занятий время, поинтересуйтесь, что за книга в его руках. </a:t>
            </a:r>
          </a:p>
          <a:p>
            <a:pPr algn="just"/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Если, на ваш взгляд, книга антигуманна, обсудите ее с ребенком, оцените ее с позиции добра и зла, предложите ему хорошую книгу.</a:t>
            </a:r>
            <a:endParaRPr lang="ru-RU" sz="240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285750" y="285750"/>
            <a:ext cx="84296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Если ваш ребенок делает лишь первые шаги в мир чтения, радуйтесь каждому прочитанному им слову как победе.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Не привлекайте его внимания к ошибкам в чтении.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Делайте это незаметно.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Берите для первых чтений только подходящие книги — яркие, с крупным шрифтом, где много картинок и сюжет, за которым интересно следить.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85750" y="357188"/>
            <a:ext cx="84296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i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Побуждайте своих детей читать программную литературу до изучения ее в школе.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Используйте для этого летнее время.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Включайтесь в ее чтение вместе с ребенком, найдите в этом удовольствие. </a:t>
            </a: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Глядя на вас, и ребенок получит радость.</a:t>
            </a: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Последующее изучение произведения в классе ляжет на эмоционально подготовленную почву и нейтрализует негативное отношение к нему.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214313" y="285750"/>
            <a:ext cx="8643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1400" i="1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  <a:p>
            <a:pPr algn="just"/>
            <a:endParaRPr lang="ru-RU" sz="2400" i="1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Если вы хотите, чтобы ребенок читал, надо, чтобы рядом с ним был читающий родитель, а еще лучше — читающий вместе с ребенком родитель.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Пусть дети видят, как вы сами читаете с удовольствием: цитируйте, смейтесь, заучивайте отрывки, делитесь прочитанным.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Этот пример может стать заразительным для них.</a:t>
            </a:r>
            <a:endParaRPr lang="ru-RU" sz="240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285750" y="285750"/>
            <a:ext cx="8501063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2400" i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Разговаривайте о прочитанном так, чтобы ребенок чувствовал себя умным и понятливым.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Чаще хвалите его за сообразительность и старание.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Не уязвляйте его самолюбие, если даже он что-то понял не так, как вам бы хотелось.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Поддерживайте его уверенность в своих силах. Вспоминая позже детство, он непременно вспомнит часы совместного с вами чтения и задушевной беседы, и это согреет его сердце.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"/>
            <a:ext cx="9144000" cy="6821424"/>
          </a:xfrm>
          <a:prstGeom prst="rect">
            <a:avLst/>
          </a:prstGeom>
        </p:spPr>
      </p:pic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285750" y="285750"/>
            <a:ext cx="8501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ru-RU" sz="1400" i="1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  <a:p>
            <a:pPr algn="just"/>
            <a:endParaRPr lang="ru-RU" sz="2400" i="1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Поощряйте ребенка в посещении библиотеки.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Берите его с собой, когда сами идете в библиотеку.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Учите пользоваться ее фондами и справочным аппаратом.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 Консультируйтесь с библиотекарем в выборе книг ребенку. </a:t>
            </a:r>
          </a:p>
          <a:p>
            <a:pPr algn="just">
              <a:buFontTx/>
              <a:buBlip>
                <a:blip r:embed="rId3"/>
              </a:buBlip>
            </a:pPr>
            <a:endParaRPr lang="ru-RU" sz="24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 Доверьтесь его рекомендациям как специалиста.</a:t>
            </a:r>
            <a:endParaRPr lang="ru-RU" sz="2400"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413</TotalTime>
  <Words>495</Words>
  <Application>Microsoft Office PowerPoint</Application>
  <PresentationFormat>Экран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Georgia</vt:lpstr>
      <vt:lpstr>Times New Roman</vt:lpstr>
      <vt:lpstr>Wingdings</vt:lpstr>
      <vt:lpstr>Wingdings 2</vt:lpstr>
      <vt:lpstr>Официальная</vt:lpstr>
      <vt:lpstr>РЕКОМЕНДАЦИИ РОДИТЕЛЯМ   ПО РУКОВОДСТВУ ЧТЕНИЯ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Жить интереснее, читая?   </vt:lpstr>
      <vt:lpstr>Читать интереснее, чем жить? 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Пётр</dc:creator>
  <cp:lastModifiedBy>uses</cp:lastModifiedBy>
  <cp:revision>45</cp:revision>
  <dcterms:created xsi:type="dcterms:W3CDTF">2012-04-02T18:32:48Z</dcterms:created>
  <dcterms:modified xsi:type="dcterms:W3CDTF">2021-11-24T10:33:41Z</dcterms:modified>
</cp:coreProperties>
</file>